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9" r:id="rId6"/>
    <p:sldId id="274" r:id="rId7"/>
    <p:sldId id="275" r:id="rId8"/>
    <p:sldId id="262" r:id="rId9"/>
    <p:sldId id="268" r:id="rId10"/>
    <p:sldId id="270" r:id="rId11"/>
    <p:sldId id="263" r:id="rId12"/>
    <p:sldId id="272" r:id="rId13"/>
    <p:sldId id="273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83" autoAdjust="0"/>
    <p:restoredTop sz="94660"/>
  </p:normalViewPr>
  <p:slideViewPr>
    <p:cSldViewPr>
      <p:cViewPr>
        <p:scale>
          <a:sx n="140" d="100"/>
          <a:sy n="140" d="100"/>
        </p:scale>
        <p:origin x="-444" y="-3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Inequalities and Their Graphs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3 Lesson 1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43200" y="1581150"/>
            <a:ext cx="146304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010400" y="3333750"/>
            <a:ext cx="146304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010400" y="1581150"/>
            <a:ext cx="1280160" cy="914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743200" y="3333750"/>
            <a:ext cx="1280160" cy="914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70560" y="2800350"/>
            <a:ext cx="100584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105400" y="4186858"/>
            <a:ext cx="128016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074920" y="2419350"/>
            <a:ext cx="100584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3873" y="4186858"/>
            <a:ext cx="12801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Determine whether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 is the solution for each inequality.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867559"/>
                  </p:ext>
                </p:extLst>
              </p:nvPr>
            </p:nvGraphicFramePr>
            <p:xfrm>
              <a:off x="152400" y="16573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103120"/>
                    <a:gridCol w="1737360"/>
                    <a:gridCol w="548640"/>
                    <a:gridCol w="201168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is not a solution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is a solution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8016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is a solution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is not a </a:t>
                          </a:r>
                          <a:r>
                            <a:rPr lang="en-US" sz="2400" dirty="0" smtClean="0">
                              <a:effectLst/>
                              <a:latin typeface="Calibri"/>
                              <a:ea typeface="Times New Roman"/>
                            </a:rPr>
                            <a:t>solution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5867559"/>
                  </p:ext>
                </p:extLst>
              </p:nvPr>
            </p:nvGraphicFramePr>
            <p:xfrm>
              <a:off x="152400" y="16573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103120"/>
                    <a:gridCol w="1737360"/>
                    <a:gridCol w="548640"/>
                    <a:gridCol w="2011680"/>
                    <a:gridCol w="18288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6087" t="-21333" r="-291304" b="-580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52632" t="-5614" r="-252632" b="-7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455" t="-21333" r="-90909" b="-580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80000" t="-5614" b="-78947"/>
                          </a:stretch>
                        </a:blipFill>
                      </a:tcPr>
                    </a:tc>
                  </a:tr>
                  <a:tr h="128016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6087" t="-43333" r="-291304" b="-107143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455" t="-43333" r="-90909" b="-107143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6087" t="-401333" r="-291304" b="-200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52632" t="-133778" r="-25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455" t="-401333" r="-90909" b="-20000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80000" t="-133778"/>
                          </a:stretch>
                        </a:blipFill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6087" t="-250667" r="-291304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5455" t="-250667" r="-90909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1260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INEQUALITIES AND THEIR 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GRAPH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an inequality is the set of points on a number line that represent all solutions of the inequality.</a:t>
            </a:r>
          </a:p>
          <a:p>
            <a:pPr marL="0" indent="0">
              <a:buNone/>
            </a:pPr>
            <a:endParaRPr lang="en-US" sz="2400" dirty="0">
              <a:effectLst/>
            </a:endParaRP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" name="Table 10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1176894"/>
                  </p:ext>
                </p:extLst>
              </p:nvPr>
            </p:nvGraphicFramePr>
            <p:xfrm>
              <a:off x="243840" y="1596390"/>
              <a:ext cx="859536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/>
                    <a:gridCol w="3200400"/>
                    <a:gridCol w="1097280"/>
                    <a:gridCol w="3200400"/>
                  </a:tblGrid>
                  <a:tr h="273348">
                    <a:tc gridSpan="2">
                      <a:txBody>
                        <a:bodyPr/>
                        <a:lstStyle/>
                        <a:p>
                          <a:pPr marL="0" marR="0" algn="l">
                            <a:spcAft>
                              <a:spcPts val="0"/>
                            </a:spcAft>
                          </a:pP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    </a:t>
                          </a: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OPEN CIRCLE</a:t>
                          </a: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algn="l">
                            <a:spcAft>
                              <a:spcPts val="0"/>
                            </a:spcAft>
                          </a:pP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CLOSED CIRCLE</a:t>
                          </a: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8" name="Table 10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1176894"/>
                  </p:ext>
                </p:extLst>
              </p:nvPr>
            </p:nvGraphicFramePr>
            <p:xfrm>
              <a:off x="243840" y="1596390"/>
              <a:ext cx="859536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7280"/>
                    <a:gridCol w="3200400"/>
                    <a:gridCol w="1097280"/>
                    <a:gridCol w="3200400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marL="0" marR="0" algn="l">
                            <a:spcAft>
                              <a:spcPts val="0"/>
                            </a:spcAft>
                          </a:pP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    </a:t>
                          </a: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OPEN CIRCLE</a:t>
                          </a: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algn="l">
                            <a:spcAft>
                              <a:spcPts val="0"/>
                            </a:spcAft>
                          </a:pP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en-US" sz="2400" b="1" dirty="0" smtClean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CLOSED CIRCLE</a:t>
                          </a: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3778" r="-68333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91667" t="-33778" r="-29166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253" marR="51253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33778" r="-68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253" marR="51253" marT="0" marB="0" anchor="ctr">
                        <a:lnL w="1905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91667" t="-133778" r="-29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Times New Roman"/>
                          </a:endParaRPr>
                        </a:p>
                      </a:txBody>
                      <a:tcPr marL="51253" marR="51253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10" name="Oval 109"/>
          <p:cNvSpPr/>
          <p:nvPr/>
        </p:nvSpPr>
        <p:spPr>
          <a:xfrm flipH="1">
            <a:off x="2379948" y="1683384"/>
            <a:ext cx="182880" cy="1828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27432" tIns="27432" rIns="27432" bIns="274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3" name="Oval 112"/>
          <p:cNvSpPr/>
          <p:nvPr/>
        </p:nvSpPr>
        <p:spPr>
          <a:xfrm flipH="1">
            <a:off x="6710114" y="1683384"/>
            <a:ext cx="182880" cy="182880"/>
          </a:xfrm>
          <a:prstGeom prst="ellipse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27432" tIns="27432" rIns="27432" bIns="274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15" name="Group 114"/>
          <p:cNvGrpSpPr>
            <a:grpSpLocks noChangeAspect="1"/>
          </p:cNvGrpSpPr>
          <p:nvPr/>
        </p:nvGrpSpPr>
        <p:grpSpPr>
          <a:xfrm>
            <a:off x="1384562" y="2214626"/>
            <a:ext cx="3108960" cy="509524"/>
            <a:chOff x="0" y="0"/>
            <a:chExt cx="2286000" cy="375899"/>
          </a:xfrm>
        </p:grpSpPr>
        <p:grpSp>
          <p:nvGrpSpPr>
            <p:cNvPr id="116" name="Group 115"/>
            <p:cNvGrpSpPr/>
            <p:nvPr/>
          </p:nvGrpSpPr>
          <p:grpSpPr>
            <a:xfrm>
              <a:off x="0" y="0"/>
              <a:ext cx="2286000" cy="375899"/>
              <a:chOff x="0" y="0"/>
              <a:chExt cx="2286000" cy="375899"/>
            </a:xfrm>
          </p:grpSpPr>
          <p:cxnSp>
            <p:nvCxnSpPr>
              <p:cNvPr id="120" name="Straight Connector 119"/>
              <p:cNvCxnSpPr/>
              <p:nvPr/>
            </p:nvCxnSpPr>
            <p:spPr>
              <a:xfrm>
                <a:off x="0" y="89597"/>
                <a:ext cx="22860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>
              <a:xfrm>
                <a:off x="2286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>
                <a:off x="457107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>
              <a:xfrm>
                <a:off x="689710" y="0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914400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>
                <a:off x="1145498" y="7369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1375734" y="892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/>
              <p:cNvCxnSpPr/>
              <p:nvPr/>
            </p:nvCxnSpPr>
            <p:spPr>
              <a:xfrm>
                <a:off x="16002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1828800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/>
              <p:cNvCxnSpPr/>
              <p:nvPr/>
            </p:nvCxnSpPr>
            <p:spPr>
              <a:xfrm>
                <a:off x="20574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 Box 225"/>
              <p:cNvSpPr txBox="1"/>
              <p:nvPr/>
            </p:nvSpPr>
            <p:spPr>
              <a:xfrm>
                <a:off x="1117913" y="19169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1" name="Text Box 225"/>
              <p:cNvSpPr txBox="1"/>
              <p:nvPr/>
            </p:nvSpPr>
            <p:spPr>
              <a:xfrm>
                <a:off x="1348605" y="19312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2" name="Text Box 225"/>
              <p:cNvSpPr txBox="1"/>
              <p:nvPr/>
            </p:nvSpPr>
            <p:spPr>
              <a:xfrm>
                <a:off x="1572894" y="18962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3" name="Text Box 225"/>
              <p:cNvSpPr txBox="1"/>
              <p:nvPr/>
            </p:nvSpPr>
            <p:spPr>
              <a:xfrm>
                <a:off x="1802184" y="18987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4" name="Text Box 225"/>
              <p:cNvSpPr txBox="1"/>
              <p:nvPr/>
            </p:nvSpPr>
            <p:spPr>
              <a:xfrm>
                <a:off x="2029636" y="18959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5" name="Text Box 225"/>
              <p:cNvSpPr txBox="1"/>
              <p:nvPr/>
            </p:nvSpPr>
            <p:spPr>
              <a:xfrm>
                <a:off x="866372" y="19014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6" name="Text Box 225"/>
              <p:cNvSpPr txBox="1"/>
              <p:nvPr/>
            </p:nvSpPr>
            <p:spPr>
              <a:xfrm>
                <a:off x="641508" y="185608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7" name="Text Box 225"/>
              <p:cNvSpPr txBox="1"/>
              <p:nvPr/>
            </p:nvSpPr>
            <p:spPr>
              <a:xfrm>
                <a:off x="410509" y="189524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8" name="Text Box 225"/>
              <p:cNvSpPr txBox="1"/>
              <p:nvPr/>
            </p:nvSpPr>
            <p:spPr>
              <a:xfrm>
                <a:off x="181609" y="19001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238568" y="43877"/>
              <a:ext cx="953105" cy="91440"/>
              <a:chOff x="238568" y="43877"/>
              <a:chExt cx="953105" cy="91440"/>
            </a:xfrm>
          </p:grpSpPr>
          <p:sp>
            <p:nvSpPr>
              <p:cNvPr id="118" name="Oval 117"/>
              <p:cNvSpPr/>
              <p:nvPr/>
            </p:nvSpPr>
            <p:spPr>
              <a:xfrm>
                <a:off x="1100233" y="43877"/>
                <a:ext cx="91440" cy="9144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19" name="Straight Arrow Connector 118"/>
              <p:cNvCxnSpPr/>
              <p:nvPr/>
            </p:nvCxnSpPr>
            <p:spPr>
              <a:xfrm flipV="1">
                <a:off x="238568" y="87593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9" name="Group 138"/>
          <p:cNvGrpSpPr>
            <a:grpSpLocks noChangeAspect="1"/>
          </p:cNvGrpSpPr>
          <p:nvPr/>
        </p:nvGrpSpPr>
        <p:grpSpPr>
          <a:xfrm>
            <a:off x="5689993" y="2214626"/>
            <a:ext cx="3108960" cy="509524"/>
            <a:chOff x="0" y="0"/>
            <a:chExt cx="2286000" cy="375899"/>
          </a:xfrm>
        </p:grpSpPr>
        <p:grpSp>
          <p:nvGrpSpPr>
            <p:cNvPr id="140" name="Group 139"/>
            <p:cNvGrpSpPr/>
            <p:nvPr/>
          </p:nvGrpSpPr>
          <p:grpSpPr>
            <a:xfrm>
              <a:off x="0" y="0"/>
              <a:ext cx="2286000" cy="375899"/>
              <a:chOff x="0" y="0"/>
              <a:chExt cx="2286000" cy="375899"/>
            </a:xfrm>
          </p:grpSpPr>
          <p:cxnSp>
            <p:nvCxnSpPr>
              <p:cNvPr id="144" name="Straight Connector 143"/>
              <p:cNvCxnSpPr/>
              <p:nvPr/>
            </p:nvCxnSpPr>
            <p:spPr>
              <a:xfrm>
                <a:off x="0" y="89597"/>
                <a:ext cx="22860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/>
              <p:cNvCxnSpPr/>
              <p:nvPr/>
            </p:nvCxnSpPr>
            <p:spPr>
              <a:xfrm>
                <a:off x="2286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/>
              <p:cNvCxnSpPr/>
              <p:nvPr/>
            </p:nvCxnSpPr>
            <p:spPr>
              <a:xfrm>
                <a:off x="457107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/>
              <p:cNvCxnSpPr/>
              <p:nvPr/>
            </p:nvCxnSpPr>
            <p:spPr>
              <a:xfrm>
                <a:off x="689710" y="0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/>
              <p:cNvCxnSpPr/>
              <p:nvPr/>
            </p:nvCxnSpPr>
            <p:spPr>
              <a:xfrm>
                <a:off x="914400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/>
              <p:cNvCxnSpPr/>
              <p:nvPr/>
            </p:nvCxnSpPr>
            <p:spPr>
              <a:xfrm>
                <a:off x="1145498" y="7369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/>
              <p:cNvCxnSpPr/>
              <p:nvPr/>
            </p:nvCxnSpPr>
            <p:spPr>
              <a:xfrm>
                <a:off x="1375734" y="892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/>
              <p:cNvCxnSpPr/>
              <p:nvPr/>
            </p:nvCxnSpPr>
            <p:spPr>
              <a:xfrm>
                <a:off x="16002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/>
              <p:cNvCxnSpPr/>
              <p:nvPr/>
            </p:nvCxnSpPr>
            <p:spPr>
              <a:xfrm>
                <a:off x="1828800" y="472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/>
              <p:cNvCxnSpPr/>
              <p:nvPr/>
            </p:nvCxnSpPr>
            <p:spPr>
              <a:xfrm>
                <a:off x="2057400" y="532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Text Box 225"/>
              <p:cNvSpPr txBox="1"/>
              <p:nvPr/>
            </p:nvSpPr>
            <p:spPr>
              <a:xfrm>
                <a:off x="1117913" y="19169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5" name="Text Box 225"/>
              <p:cNvSpPr txBox="1"/>
              <p:nvPr/>
            </p:nvSpPr>
            <p:spPr>
              <a:xfrm>
                <a:off x="1348605" y="19312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6" name="Text Box 225"/>
              <p:cNvSpPr txBox="1"/>
              <p:nvPr/>
            </p:nvSpPr>
            <p:spPr>
              <a:xfrm>
                <a:off x="1572894" y="18962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7" name="Text Box 225"/>
              <p:cNvSpPr txBox="1"/>
              <p:nvPr/>
            </p:nvSpPr>
            <p:spPr>
              <a:xfrm>
                <a:off x="1802184" y="18987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8" name="Text Box 225"/>
              <p:cNvSpPr txBox="1"/>
              <p:nvPr/>
            </p:nvSpPr>
            <p:spPr>
              <a:xfrm>
                <a:off x="2029636" y="18959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9" name="Text Box 225"/>
              <p:cNvSpPr txBox="1"/>
              <p:nvPr/>
            </p:nvSpPr>
            <p:spPr>
              <a:xfrm>
                <a:off x="866372" y="19014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60" name="Text Box 225"/>
              <p:cNvSpPr txBox="1"/>
              <p:nvPr/>
            </p:nvSpPr>
            <p:spPr>
              <a:xfrm>
                <a:off x="641508" y="185608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61" name="Text Box 225"/>
              <p:cNvSpPr txBox="1"/>
              <p:nvPr/>
            </p:nvSpPr>
            <p:spPr>
              <a:xfrm>
                <a:off x="410509" y="189524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62" name="Text Box 225"/>
              <p:cNvSpPr txBox="1"/>
              <p:nvPr/>
            </p:nvSpPr>
            <p:spPr>
              <a:xfrm>
                <a:off x="181609" y="19001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41" name="Group 140"/>
            <p:cNvGrpSpPr/>
            <p:nvPr/>
          </p:nvGrpSpPr>
          <p:grpSpPr>
            <a:xfrm>
              <a:off x="238236" y="41872"/>
              <a:ext cx="952982" cy="91440"/>
              <a:chOff x="238236" y="41872"/>
              <a:chExt cx="952982" cy="91440"/>
            </a:xfrm>
          </p:grpSpPr>
          <p:sp>
            <p:nvSpPr>
              <p:cNvPr id="142" name="Oval 141"/>
              <p:cNvSpPr/>
              <p:nvPr/>
            </p:nvSpPr>
            <p:spPr>
              <a:xfrm>
                <a:off x="1099778" y="41872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43" name="Straight Arrow Connector 142"/>
              <p:cNvCxnSpPr/>
              <p:nvPr/>
            </p:nvCxnSpPr>
            <p:spPr>
              <a:xfrm flipV="1">
                <a:off x="238236" y="89641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3" name="Group 162"/>
          <p:cNvGrpSpPr>
            <a:grpSpLocks noChangeAspect="1"/>
          </p:cNvGrpSpPr>
          <p:nvPr/>
        </p:nvGrpSpPr>
        <p:grpSpPr>
          <a:xfrm>
            <a:off x="1384562" y="3562350"/>
            <a:ext cx="3108960" cy="509524"/>
            <a:chOff x="1254802" y="213610"/>
            <a:chExt cx="2286000" cy="375899"/>
          </a:xfrm>
        </p:grpSpPr>
        <p:grpSp>
          <p:nvGrpSpPr>
            <p:cNvPr id="164" name="Group 163"/>
            <p:cNvGrpSpPr/>
            <p:nvPr/>
          </p:nvGrpSpPr>
          <p:grpSpPr>
            <a:xfrm>
              <a:off x="1254802" y="213610"/>
              <a:ext cx="2286000" cy="375899"/>
              <a:chOff x="1254802" y="213610"/>
              <a:chExt cx="2286000" cy="375899"/>
            </a:xfrm>
          </p:grpSpPr>
          <p:cxnSp>
            <p:nvCxnSpPr>
              <p:cNvPr id="168" name="Straight Connector 167"/>
              <p:cNvCxnSpPr/>
              <p:nvPr/>
            </p:nvCxnSpPr>
            <p:spPr>
              <a:xfrm>
                <a:off x="1254802" y="308253"/>
                <a:ext cx="22860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/>
              <p:cNvCxnSpPr/>
              <p:nvPr/>
            </p:nvCxnSpPr>
            <p:spPr>
              <a:xfrm>
                <a:off x="14834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/>
              <p:cNvCxnSpPr/>
              <p:nvPr/>
            </p:nvCxnSpPr>
            <p:spPr>
              <a:xfrm>
                <a:off x="1711909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/>
              <p:cNvCxnSpPr/>
              <p:nvPr/>
            </p:nvCxnSpPr>
            <p:spPr>
              <a:xfrm>
                <a:off x="1944512" y="213610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/>
              <p:cNvCxnSpPr/>
              <p:nvPr/>
            </p:nvCxnSpPr>
            <p:spPr>
              <a:xfrm>
                <a:off x="2169202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/>
              <p:cNvCxnSpPr/>
              <p:nvPr/>
            </p:nvCxnSpPr>
            <p:spPr>
              <a:xfrm>
                <a:off x="2400300" y="220979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>
                <a:off x="2630536" y="22253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>
                <a:off x="28550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>
              <a:xfrm>
                <a:off x="3083602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>
                <a:off x="33122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Text Box 225"/>
              <p:cNvSpPr txBox="1"/>
              <p:nvPr/>
            </p:nvSpPr>
            <p:spPr>
              <a:xfrm>
                <a:off x="2372715" y="40530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79" name="Text Box 225"/>
              <p:cNvSpPr txBox="1"/>
              <p:nvPr/>
            </p:nvSpPr>
            <p:spPr>
              <a:xfrm>
                <a:off x="2603407" y="40673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0" name="Text Box 225"/>
              <p:cNvSpPr txBox="1"/>
              <p:nvPr/>
            </p:nvSpPr>
            <p:spPr>
              <a:xfrm>
                <a:off x="2827696" y="40323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1" name="Text Box 225"/>
              <p:cNvSpPr txBox="1"/>
              <p:nvPr/>
            </p:nvSpPr>
            <p:spPr>
              <a:xfrm>
                <a:off x="3056986" y="40348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2" name="Text Box 225"/>
              <p:cNvSpPr txBox="1"/>
              <p:nvPr/>
            </p:nvSpPr>
            <p:spPr>
              <a:xfrm>
                <a:off x="3284438" y="40320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3" name="Text Box 225"/>
              <p:cNvSpPr txBox="1"/>
              <p:nvPr/>
            </p:nvSpPr>
            <p:spPr>
              <a:xfrm>
                <a:off x="2121174" y="40375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4" name="Text Box 225"/>
              <p:cNvSpPr txBox="1"/>
              <p:nvPr/>
            </p:nvSpPr>
            <p:spPr>
              <a:xfrm>
                <a:off x="1896310" y="399218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5" name="Text Box 225"/>
              <p:cNvSpPr txBox="1"/>
              <p:nvPr/>
            </p:nvSpPr>
            <p:spPr>
              <a:xfrm>
                <a:off x="1665311" y="403134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86" name="Text Box 225"/>
              <p:cNvSpPr txBox="1"/>
              <p:nvPr/>
            </p:nvSpPr>
            <p:spPr>
              <a:xfrm>
                <a:off x="1436411" y="40362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65" name="Group 164"/>
            <p:cNvGrpSpPr/>
            <p:nvPr/>
          </p:nvGrpSpPr>
          <p:grpSpPr>
            <a:xfrm flipH="1">
              <a:off x="2355035" y="262113"/>
              <a:ext cx="948809" cy="91440"/>
              <a:chOff x="1493038" y="287098"/>
              <a:chExt cx="948809" cy="91440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2350407" y="287098"/>
                <a:ext cx="91440" cy="9144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67" name="Straight Arrow Connector 166"/>
              <p:cNvCxnSpPr/>
              <p:nvPr/>
            </p:nvCxnSpPr>
            <p:spPr>
              <a:xfrm flipV="1">
                <a:off x="1493038" y="332907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7" name="Group 186"/>
          <p:cNvGrpSpPr>
            <a:grpSpLocks noChangeAspect="1"/>
          </p:cNvGrpSpPr>
          <p:nvPr/>
        </p:nvGrpSpPr>
        <p:grpSpPr>
          <a:xfrm>
            <a:off x="5699487" y="3562350"/>
            <a:ext cx="3108960" cy="509524"/>
            <a:chOff x="1254802" y="213610"/>
            <a:chExt cx="2286000" cy="375899"/>
          </a:xfrm>
        </p:grpSpPr>
        <p:grpSp>
          <p:nvGrpSpPr>
            <p:cNvPr id="188" name="Group 187"/>
            <p:cNvGrpSpPr/>
            <p:nvPr/>
          </p:nvGrpSpPr>
          <p:grpSpPr>
            <a:xfrm>
              <a:off x="1254802" y="213610"/>
              <a:ext cx="2286000" cy="375899"/>
              <a:chOff x="1254802" y="213610"/>
              <a:chExt cx="2286000" cy="375899"/>
            </a:xfrm>
          </p:grpSpPr>
          <p:cxnSp>
            <p:nvCxnSpPr>
              <p:cNvPr id="192" name="Straight Connector 191"/>
              <p:cNvCxnSpPr/>
              <p:nvPr/>
            </p:nvCxnSpPr>
            <p:spPr>
              <a:xfrm>
                <a:off x="1254802" y="308253"/>
                <a:ext cx="22860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>
                <a:off x="14834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>
                <a:off x="1711909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/>
              <p:cNvCxnSpPr/>
              <p:nvPr/>
            </p:nvCxnSpPr>
            <p:spPr>
              <a:xfrm>
                <a:off x="1944512" y="213610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>
                <a:off x="2169202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>
                <a:off x="2400300" y="220979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>
                <a:off x="2630536" y="22253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>
                <a:off x="28550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>
                <a:off x="3083602" y="21833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>
                <a:off x="3312202" y="218938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2" name="Text Box 225"/>
              <p:cNvSpPr txBox="1"/>
              <p:nvPr/>
            </p:nvSpPr>
            <p:spPr>
              <a:xfrm>
                <a:off x="2372715" y="40530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3" name="Text Box 225"/>
              <p:cNvSpPr txBox="1"/>
              <p:nvPr/>
            </p:nvSpPr>
            <p:spPr>
              <a:xfrm>
                <a:off x="2603407" y="40673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4" name="Text Box 225"/>
              <p:cNvSpPr txBox="1"/>
              <p:nvPr/>
            </p:nvSpPr>
            <p:spPr>
              <a:xfrm>
                <a:off x="2827696" y="403239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5" name="Text Box 225"/>
              <p:cNvSpPr txBox="1"/>
              <p:nvPr/>
            </p:nvSpPr>
            <p:spPr>
              <a:xfrm>
                <a:off x="3056986" y="403481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6" name="Text Box 225"/>
              <p:cNvSpPr txBox="1"/>
              <p:nvPr/>
            </p:nvSpPr>
            <p:spPr>
              <a:xfrm>
                <a:off x="3284438" y="40320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7" name="Text Box 225"/>
              <p:cNvSpPr txBox="1"/>
              <p:nvPr/>
            </p:nvSpPr>
            <p:spPr>
              <a:xfrm>
                <a:off x="2121174" y="40375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8" name="Text Box 225"/>
              <p:cNvSpPr txBox="1"/>
              <p:nvPr/>
            </p:nvSpPr>
            <p:spPr>
              <a:xfrm>
                <a:off x="1896310" y="399218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9" name="Text Box 225"/>
              <p:cNvSpPr txBox="1"/>
              <p:nvPr/>
            </p:nvSpPr>
            <p:spPr>
              <a:xfrm>
                <a:off x="1665311" y="403134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10" name="Text Box 225"/>
              <p:cNvSpPr txBox="1"/>
              <p:nvPr/>
            </p:nvSpPr>
            <p:spPr>
              <a:xfrm>
                <a:off x="1436411" y="40362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 flipH="1">
              <a:off x="2355035" y="264607"/>
              <a:ext cx="948809" cy="91440"/>
              <a:chOff x="1493038" y="289592"/>
              <a:chExt cx="948809" cy="91440"/>
            </a:xfrm>
          </p:grpSpPr>
          <p:sp>
            <p:nvSpPr>
              <p:cNvPr id="190" name="Oval 189"/>
              <p:cNvSpPr/>
              <p:nvPr/>
            </p:nvSpPr>
            <p:spPr>
              <a:xfrm>
                <a:off x="2350407" y="289592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91" name="Straight Arrow Connector 190"/>
              <p:cNvCxnSpPr/>
              <p:nvPr/>
            </p:nvCxnSpPr>
            <p:spPr>
              <a:xfrm flipV="1">
                <a:off x="1493038" y="332907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704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Graph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3370508"/>
                  </p:ext>
                </p:extLst>
              </p:nvPr>
            </p:nvGraphicFramePr>
            <p:xfrm>
              <a:off x="152400" y="1200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&gt;−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3370508"/>
                  </p:ext>
                </p:extLst>
              </p:nvPr>
            </p:nvGraphicFramePr>
            <p:xfrm>
              <a:off x="152400" y="1200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5614" r="-114286" b="-7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5614" b="-78947"/>
                          </a:stretch>
                        </a:blipFill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133778" r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13377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8" name="Group 7"/>
          <p:cNvGrpSpPr/>
          <p:nvPr/>
        </p:nvGrpSpPr>
        <p:grpSpPr>
          <a:xfrm>
            <a:off x="291073" y="1796514"/>
            <a:ext cx="4023360" cy="473575"/>
            <a:chOff x="1255414" y="173903"/>
            <a:chExt cx="3199765" cy="376948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1255414" y="274787"/>
              <a:ext cx="3199765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854976" y="179618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083576" y="17898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315986" y="17390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540776" y="17898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771916" y="18152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4002421" y="182793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4226576" y="179618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225"/>
            <p:cNvSpPr txBox="1"/>
            <p:nvPr/>
          </p:nvSpPr>
          <p:spPr>
            <a:xfrm>
              <a:off x="3744535" y="365432"/>
              <a:ext cx="64135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" name="Text Box 225"/>
            <p:cNvSpPr txBox="1"/>
            <p:nvPr/>
          </p:nvSpPr>
          <p:spPr>
            <a:xfrm>
              <a:off x="3975029" y="367336"/>
              <a:ext cx="64135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" name="Text Box 225"/>
            <p:cNvSpPr txBox="1"/>
            <p:nvPr/>
          </p:nvSpPr>
          <p:spPr>
            <a:xfrm>
              <a:off x="4199271" y="363768"/>
              <a:ext cx="635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" name="Text Box 225"/>
            <p:cNvSpPr txBox="1"/>
            <p:nvPr/>
          </p:nvSpPr>
          <p:spPr>
            <a:xfrm>
              <a:off x="3493086" y="364162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" name="Text Box 225"/>
            <p:cNvSpPr txBox="1"/>
            <p:nvPr/>
          </p:nvSpPr>
          <p:spPr>
            <a:xfrm>
              <a:off x="3268307" y="359718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Text Box 225"/>
            <p:cNvSpPr txBox="1"/>
            <p:nvPr/>
          </p:nvSpPr>
          <p:spPr>
            <a:xfrm>
              <a:off x="3037178" y="363527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Text Box 225"/>
            <p:cNvSpPr txBox="1"/>
            <p:nvPr/>
          </p:nvSpPr>
          <p:spPr>
            <a:xfrm>
              <a:off x="2807954" y="364162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2397776" y="184698"/>
              <a:ext cx="0" cy="181610"/>
            </a:xfrm>
            <a:prstGeom prst="line">
              <a:avLst/>
            </a:prstGeom>
            <a:ln w="95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630186" y="179618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225"/>
            <p:cNvSpPr txBox="1"/>
            <p:nvPr/>
          </p:nvSpPr>
          <p:spPr>
            <a:xfrm>
              <a:off x="2582539" y="365432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" name="Text Box 225"/>
            <p:cNvSpPr txBox="1"/>
            <p:nvPr/>
          </p:nvSpPr>
          <p:spPr>
            <a:xfrm>
              <a:off x="2351410" y="369241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481498" y="183316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710098" y="18268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942508" y="17760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2167298" y="18268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2397803" y="185221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 Box 225"/>
            <p:cNvSpPr txBox="1"/>
            <p:nvPr/>
          </p:nvSpPr>
          <p:spPr>
            <a:xfrm>
              <a:off x="2118987" y="367858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-7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" name="Text Box 225"/>
            <p:cNvSpPr txBox="1"/>
            <p:nvPr/>
          </p:nvSpPr>
          <p:spPr>
            <a:xfrm>
              <a:off x="1894207" y="363414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-8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9" name="Text Box 225"/>
            <p:cNvSpPr txBox="1"/>
            <p:nvPr/>
          </p:nvSpPr>
          <p:spPr>
            <a:xfrm>
              <a:off x="1663078" y="367223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-9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0" name="Text Box 225"/>
            <p:cNvSpPr txBox="1"/>
            <p:nvPr/>
          </p:nvSpPr>
          <p:spPr>
            <a:xfrm>
              <a:off x="1401701" y="367615"/>
              <a:ext cx="15875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48200" y="1792673"/>
            <a:ext cx="4023360" cy="474277"/>
            <a:chOff x="1262153" y="208141"/>
            <a:chExt cx="3200400" cy="37778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1262153" y="308253"/>
              <a:ext cx="3200400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9525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2181086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413689" y="208283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2638379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2869477" y="215652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3099713" y="217204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3241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3552779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37813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 Box 225"/>
            <p:cNvSpPr txBox="1"/>
            <p:nvPr/>
          </p:nvSpPr>
          <p:spPr>
            <a:xfrm>
              <a:off x="2841892" y="399982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Text Box 225"/>
            <p:cNvSpPr txBox="1"/>
            <p:nvPr/>
          </p:nvSpPr>
          <p:spPr>
            <a:xfrm>
              <a:off x="3072584" y="401404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8" name="Text Box 225"/>
            <p:cNvSpPr txBox="1"/>
            <p:nvPr/>
          </p:nvSpPr>
          <p:spPr>
            <a:xfrm>
              <a:off x="3296873" y="397912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Text Box 225"/>
            <p:cNvSpPr txBox="1"/>
            <p:nvPr/>
          </p:nvSpPr>
          <p:spPr>
            <a:xfrm>
              <a:off x="3526163" y="398154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0" name="Text Box 225"/>
            <p:cNvSpPr txBox="1"/>
            <p:nvPr/>
          </p:nvSpPr>
          <p:spPr>
            <a:xfrm>
              <a:off x="3753615" y="397877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Text Box 225"/>
            <p:cNvSpPr txBox="1"/>
            <p:nvPr/>
          </p:nvSpPr>
          <p:spPr>
            <a:xfrm>
              <a:off x="2590351" y="398430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2" name="Text Box 225"/>
            <p:cNvSpPr txBox="1"/>
            <p:nvPr/>
          </p:nvSpPr>
          <p:spPr>
            <a:xfrm>
              <a:off x="2365487" y="393891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3" name="Text Box 225"/>
            <p:cNvSpPr txBox="1"/>
            <p:nvPr/>
          </p:nvSpPr>
          <p:spPr>
            <a:xfrm>
              <a:off x="2134488" y="397807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4" name="Text Box 225"/>
            <p:cNvSpPr txBox="1"/>
            <p:nvPr/>
          </p:nvSpPr>
          <p:spPr>
            <a:xfrm>
              <a:off x="1905588" y="398293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4005343" y="20877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4233943" y="208141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 Box 225"/>
            <p:cNvSpPr txBox="1"/>
            <p:nvPr/>
          </p:nvSpPr>
          <p:spPr>
            <a:xfrm>
              <a:off x="3978038" y="392926"/>
              <a:ext cx="635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8" name="Text Box 225"/>
            <p:cNvSpPr txBox="1"/>
            <p:nvPr/>
          </p:nvSpPr>
          <p:spPr>
            <a:xfrm>
              <a:off x="4207273" y="392926"/>
              <a:ext cx="635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1495330" y="21896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727740" y="21388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 Box 225"/>
            <p:cNvSpPr txBox="1"/>
            <p:nvPr/>
          </p:nvSpPr>
          <p:spPr>
            <a:xfrm>
              <a:off x="1679956" y="399793"/>
              <a:ext cx="101600" cy="182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2" name="Text Box 225"/>
            <p:cNvSpPr txBox="1"/>
            <p:nvPr/>
          </p:nvSpPr>
          <p:spPr>
            <a:xfrm>
              <a:off x="1448906" y="403676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90670" y="3500546"/>
            <a:ext cx="4023360" cy="474277"/>
            <a:chOff x="1262153" y="208141"/>
            <a:chExt cx="3200400" cy="377780"/>
          </a:xfrm>
        </p:grpSpPr>
        <p:cxnSp>
          <p:nvCxnSpPr>
            <p:cNvPr id="78" name="Straight Connector 77"/>
            <p:cNvCxnSpPr/>
            <p:nvPr/>
          </p:nvCxnSpPr>
          <p:spPr>
            <a:xfrm>
              <a:off x="1262153" y="308253"/>
              <a:ext cx="3200400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19525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2181086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2413689" y="208283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2638379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2869477" y="215652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3099713" y="217204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33241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3552779" y="213006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3781379" y="213611"/>
              <a:ext cx="0" cy="18277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 Box 225"/>
            <p:cNvSpPr txBox="1"/>
            <p:nvPr/>
          </p:nvSpPr>
          <p:spPr>
            <a:xfrm>
              <a:off x="2841892" y="399982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9" name="Text Box 225"/>
            <p:cNvSpPr txBox="1"/>
            <p:nvPr/>
          </p:nvSpPr>
          <p:spPr>
            <a:xfrm>
              <a:off x="3072584" y="401404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0" name="Text Box 225"/>
            <p:cNvSpPr txBox="1"/>
            <p:nvPr/>
          </p:nvSpPr>
          <p:spPr>
            <a:xfrm>
              <a:off x="3296873" y="397912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1" name="Text Box 225"/>
            <p:cNvSpPr txBox="1"/>
            <p:nvPr/>
          </p:nvSpPr>
          <p:spPr>
            <a:xfrm>
              <a:off x="3526163" y="398154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2" name="Text Box 225"/>
            <p:cNvSpPr txBox="1"/>
            <p:nvPr/>
          </p:nvSpPr>
          <p:spPr>
            <a:xfrm>
              <a:off x="3753615" y="397877"/>
              <a:ext cx="64135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3" name="Text Box 225"/>
            <p:cNvSpPr txBox="1"/>
            <p:nvPr/>
          </p:nvSpPr>
          <p:spPr>
            <a:xfrm>
              <a:off x="2590351" y="398430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4" name="Text Box 225"/>
            <p:cNvSpPr txBox="1"/>
            <p:nvPr/>
          </p:nvSpPr>
          <p:spPr>
            <a:xfrm>
              <a:off x="2365487" y="393891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5" name="Text Box 225"/>
            <p:cNvSpPr txBox="1"/>
            <p:nvPr/>
          </p:nvSpPr>
          <p:spPr>
            <a:xfrm>
              <a:off x="2134488" y="397807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6" name="Text Box 225"/>
            <p:cNvSpPr txBox="1"/>
            <p:nvPr/>
          </p:nvSpPr>
          <p:spPr>
            <a:xfrm>
              <a:off x="1905588" y="398293"/>
              <a:ext cx="101600" cy="18277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7" name="Straight Connector 96"/>
            <p:cNvCxnSpPr/>
            <p:nvPr/>
          </p:nvCxnSpPr>
          <p:spPr>
            <a:xfrm>
              <a:off x="4005343" y="20877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4233943" y="208141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 Box 225"/>
            <p:cNvSpPr txBox="1"/>
            <p:nvPr/>
          </p:nvSpPr>
          <p:spPr>
            <a:xfrm>
              <a:off x="3978038" y="392926"/>
              <a:ext cx="635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0" name="Text Box 225"/>
            <p:cNvSpPr txBox="1"/>
            <p:nvPr/>
          </p:nvSpPr>
          <p:spPr>
            <a:xfrm>
              <a:off x="4207273" y="392926"/>
              <a:ext cx="635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1" name="Straight Connector 100"/>
            <p:cNvCxnSpPr/>
            <p:nvPr/>
          </p:nvCxnSpPr>
          <p:spPr>
            <a:xfrm>
              <a:off x="1495330" y="21896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1727740" y="213886"/>
              <a:ext cx="0" cy="18224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 Box 225"/>
            <p:cNvSpPr txBox="1"/>
            <p:nvPr/>
          </p:nvSpPr>
          <p:spPr>
            <a:xfrm>
              <a:off x="1679956" y="399793"/>
              <a:ext cx="101600" cy="18288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4" name="Text Box 225"/>
            <p:cNvSpPr txBox="1"/>
            <p:nvPr/>
          </p:nvSpPr>
          <p:spPr>
            <a:xfrm>
              <a:off x="1448906" y="403676"/>
              <a:ext cx="101600" cy="18224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662791" y="3486150"/>
            <a:ext cx="4023360" cy="478550"/>
            <a:chOff x="0" y="0"/>
            <a:chExt cx="3199130" cy="381000"/>
          </a:xfrm>
        </p:grpSpPr>
        <p:cxnSp>
          <p:nvCxnSpPr>
            <p:cNvPr id="110" name="Straight Connector 109"/>
            <p:cNvCxnSpPr/>
            <p:nvPr/>
          </p:nvCxnSpPr>
          <p:spPr>
            <a:xfrm>
              <a:off x="0" y="106045"/>
              <a:ext cx="3199130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237490" y="5715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462280" y="10795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693420" y="13335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923925" y="14605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1148080" y="11430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1376680" y="10795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>
              <a:off x="1605280" y="11430"/>
              <a:ext cx="0" cy="1816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 Box 225"/>
            <p:cNvSpPr txBox="1"/>
            <p:nvPr/>
          </p:nvSpPr>
          <p:spPr>
            <a:xfrm>
              <a:off x="666115" y="197485"/>
              <a:ext cx="635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9" name="Text Box 225"/>
            <p:cNvSpPr txBox="1"/>
            <p:nvPr/>
          </p:nvSpPr>
          <p:spPr>
            <a:xfrm>
              <a:off x="896620" y="199390"/>
              <a:ext cx="635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0" name="Text Box 225"/>
            <p:cNvSpPr txBox="1"/>
            <p:nvPr/>
          </p:nvSpPr>
          <p:spPr>
            <a:xfrm>
              <a:off x="1120775" y="195580"/>
              <a:ext cx="62865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1" name="Text Box 225"/>
            <p:cNvSpPr txBox="1"/>
            <p:nvPr/>
          </p:nvSpPr>
          <p:spPr>
            <a:xfrm>
              <a:off x="1350010" y="195580"/>
              <a:ext cx="62865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3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2" name="Text Box 225"/>
            <p:cNvSpPr txBox="1"/>
            <p:nvPr/>
          </p:nvSpPr>
          <p:spPr>
            <a:xfrm>
              <a:off x="1577340" y="195580"/>
              <a:ext cx="62865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4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3" name="Text Box 225"/>
            <p:cNvSpPr txBox="1"/>
            <p:nvPr/>
          </p:nvSpPr>
          <p:spPr>
            <a:xfrm>
              <a:off x="414621" y="195814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-1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4" name="Text Box 225"/>
            <p:cNvSpPr txBox="1"/>
            <p:nvPr/>
          </p:nvSpPr>
          <p:spPr>
            <a:xfrm>
              <a:off x="189842" y="191370"/>
              <a:ext cx="101600" cy="18161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-2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5" name="Straight Connector 124"/>
            <p:cNvCxnSpPr/>
            <p:nvPr/>
          </p:nvCxnSpPr>
          <p:spPr>
            <a:xfrm>
              <a:off x="1829435" y="6350"/>
              <a:ext cx="0" cy="1809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2058035" y="5715"/>
              <a:ext cx="0" cy="1809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Text Box 225"/>
            <p:cNvSpPr txBox="1"/>
            <p:nvPr/>
          </p:nvSpPr>
          <p:spPr>
            <a:xfrm>
              <a:off x="1802130" y="190501"/>
              <a:ext cx="62230" cy="1809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5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8" name="Text Box 225"/>
            <p:cNvSpPr txBox="1"/>
            <p:nvPr/>
          </p:nvSpPr>
          <p:spPr>
            <a:xfrm>
              <a:off x="2031365" y="190501"/>
              <a:ext cx="62230" cy="1809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6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9" name="Straight Connector 128"/>
            <p:cNvCxnSpPr/>
            <p:nvPr/>
          </p:nvCxnSpPr>
          <p:spPr>
            <a:xfrm>
              <a:off x="2286000" y="5080"/>
              <a:ext cx="0" cy="1809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2514600" y="5715"/>
              <a:ext cx="0" cy="18097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Text Box 225"/>
            <p:cNvSpPr txBox="1"/>
            <p:nvPr/>
          </p:nvSpPr>
          <p:spPr>
            <a:xfrm>
              <a:off x="2259330" y="189865"/>
              <a:ext cx="62230" cy="1809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7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2" name="Text Box 225"/>
            <p:cNvSpPr txBox="1"/>
            <p:nvPr/>
          </p:nvSpPr>
          <p:spPr>
            <a:xfrm>
              <a:off x="2486660" y="189865"/>
              <a:ext cx="62230" cy="1809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8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33" name="Straight Connector 132"/>
            <p:cNvCxnSpPr/>
            <p:nvPr/>
          </p:nvCxnSpPr>
          <p:spPr>
            <a:xfrm>
              <a:off x="2738755" y="635"/>
              <a:ext cx="0" cy="18034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2967355" y="0"/>
              <a:ext cx="0" cy="18034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 Box 225"/>
            <p:cNvSpPr txBox="1"/>
            <p:nvPr/>
          </p:nvSpPr>
          <p:spPr>
            <a:xfrm>
              <a:off x="2711450" y="184785"/>
              <a:ext cx="61595" cy="18034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9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6" name="Text Box 225"/>
            <p:cNvSpPr txBox="1"/>
            <p:nvPr/>
          </p:nvSpPr>
          <p:spPr>
            <a:xfrm>
              <a:off x="2907665" y="184785"/>
              <a:ext cx="120650" cy="180340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200" b="1">
                  <a:solidFill>
                    <a:srgbClr val="0070C0"/>
                  </a:solidFill>
                  <a:effectLst/>
                  <a:latin typeface="Times New Roman"/>
                  <a:ea typeface="Calibri"/>
                </a:rPr>
                <a:t>10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428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Graph each inequality.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7132778"/>
                  </p:ext>
                </p:extLst>
              </p:nvPr>
            </p:nvGraphicFramePr>
            <p:xfrm>
              <a:off x="152400" y="1200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&gt;−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 smtClean="0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7132778"/>
                  </p:ext>
                </p:extLst>
              </p:nvPr>
            </p:nvGraphicFramePr>
            <p:xfrm>
              <a:off x="152400" y="12001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5614" r="-114286" b="-7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5614" b="-78947"/>
                          </a:stretch>
                        </a:blipFill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133778" r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13377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291073" y="1796514"/>
            <a:ext cx="4023360" cy="473575"/>
            <a:chOff x="1255414" y="173903"/>
            <a:chExt cx="3199765" cy="376948"/>
          </a:xfrm>
        </p:grpSpPr>
        <p:grpSp>
          <p:nvGrpSpPr>
            <p:cNvPr id="8" name="Group 7"/>
            <p:cNvGrpSpPr/>
            <p:nvPr/>
          </p:nvGrpSpPr>
          <p:grpSpPr>
            <a:xfrm>
              <a:off x="1255414" y="173903"/>
              <a:ext cx="3199765" cy="376948"/>
              <a:chOff x="1255414" y="173903"/>
              <a:chExt cx="3199765" cy="376948"/>
            </a:xfrm>
          </p:grpSpPr>
          <p:cxnSp>
            <p:nvCxnSpPr>
              <p:cNvPr id="13" name="Straight Connector 12"/>
              <p:cNvCxnSpPr/>
              <p:nvPr/>
            </p:nvCxnSpPr>
            <p:spPr>
              <a:xfrm>
                <a:off x="1255414" y="274787"/>
                <a:ext cx="3199765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2854976" y="179618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3083576" y="17898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3315986" y="17390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40776" y="17898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3771916" y="18152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4002421" y="182793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4226576" y="179618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 Box 225"/>
              <p:cNvSpPr txBox="1"/>
              <p:nvPr/>
            </p:nvSpPr>
            <p:spPr>
              <a:xfrm>
                <a:off x="3744535" y="365432"/>
                <a:ext cx="64135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2" name="Text Box 225"/>
              <p:cNvSpPr txBox="1"/>
              <p:nvPr/>
            </p:nvSpPr>
            <p:spPr>
              <a:xfrm>
                <a:off x="3975029" y="367336"/>
                <a:ext cx="64135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3" name="Text Box 225"/>
              <p:cNvSpPr txBox="1"/>
              <p:nvPr/>
            </p:nvSpPr>
            <p:spPr>
              <a:xfrm>
                <a:off x="4199271" y="363768"/>
                <a:ext cx="635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4" name="Text Box 225"/>
              <p:cNvSpPr txBox="1"/>
              <p:nvPr/>
            </p:nvSpPr>
            <p:spPr>
              <a:xfrm>
                <a:off x="3493086" y="364162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5" name="Text Box 225"/>
              <p:cNvSpPr txBox="1"/>
              <p:nvPr/>
            </p:nvSpPr>
            <p:spPr>
              <a:xfrm>
                <a:off x="3268307" y="359718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6" name="Text Box 225"/>
              <p:cNvSpPr txBox="1"/>
              <p:nvPr/>
            </p:nvSpPr>
            <p:spPr>
              <a:xfrm>
                <a:off x="3037178" y="363527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7" name="Text Box 225"/>
              <p:cNvSpPr txBox="1"/>
              <p:nvPr/>
            </p:nvSpPr>
            <p:spPr>
              <a:xfrm>
                <a:off x="2807954" y="364162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397776" y="184698"/>
                <a:ext cx="0" cy="181610"/>
              </a:xfrm>
              <a:prstGeom prst="line">
                <a:avLst/>
              </a:prstGeom>
              <a:ln w="952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2630186" y="179618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 Box 225"/>
              <p:cNvSpPr txBox="1"/>
              <p:nvPr/>
            </p:nvSpPr>
            <p:spPr>
              <a:xfrm>
                <a:off x="2582539" y="365432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1" name="Text Box 225"/>
              <p:cNvSpPr txBox="1"/>
              <p:nvPr/>
            </p:nvSpPr>
            <p:spPr>
              <a:xfrm>
                <a:off x="2351410" y="369241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2" name="Straight Connector 31"/>
              <p:cNvCxnSpPr/>
              <p:nvPr/>
            </p:nvCxnSpPr>
            <p:spPr>
              <a:xfrm>
                <a:off x="1481498" y="183316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710098" y="18268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1942508" y="17760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2167298" y="18268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2397803" y="185221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 Box 225"/>
              <p:cNvSpPr txBox="1"/>
              <p:nvPr/>
            </p:nvSpPr>
            <p:spPr>
              <a:xfrm>
                <a:off x="2118987" y="367858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-7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8" name="Text Box 225"/>
              <p:cNvSpPr txBox="1"/>
              <p:nvPr/>
            </p:nvSpPr>
            <p:spPr>
              <a:xfrm>
                <a:off x="1894207" y="363414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-8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9" name="Text Box 225"/>
              <p:cNvSpPr txBox="1"/>
              <p:nvPr/>
            </p:nvSpPr>
            <p:spPr>
              <a:xfrm>
                <a:off x="1663078" y="367223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-9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0" name="Text Box 225"/>
              <p:cNvSpPr txBox="1"/>
              <p:nvPr/>
            </p:nvSpPr>
            <p:spPr>
              <a:xfrm>
                <a:off x="1401701" y="367615"/>
                <a:ext cx="15875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1722253" y="224228"/>
              <a:ext cx="951736" cy="91440"/>
              <a:chOff x="1722253" y="224228"/>
              <a:chExt cx="951736" cy="91440"/>
            </a:xfrm>
          </p:grpSpPr>
          <p:sp>
            <p:nvSpPr>
              <p:cNvPr id="11" name="Oval 10"/>
              <p:cNvSpPr/>
              <p:nvPr/>
            </p:nvSpPr>
            <p:spPr>
              <a:xfrm flipH="1">
                <a:off x="2582549" y="224228"/>
                <a:ext cx="91440" cy="9144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 flipV="1">
                <a:off x="1722253" y="274759"/>
                <a:ext cx="854075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4648200" y="1792673"/>
            <a:ext cx="4023360" cy="474277"/>
            <a:chOff x="1262153" y="208141"/>
            <a:chExt cx="3200400" cy="377780"/>
          </a:xfrm>
        </p:grpSpPr>
        <p:grpSp>
          <p:nvGrpSpPr>
            <p:cNvPr id="42" name="Group 41"/>
            <p:cNvGrpSpPr/>
            <p:nvPr/>
          </p:nvGrpSpPr>
          <p:grpSpPr>
            <a:xfrm>
              <a:off x="1262153" y="208141"/>
              <a:ext cx="3200400" cy="377780"/>
              <a:chOff x="1262153" y="208141"/>
              <a:chExt cx="3200400" cy="377780"/>
            </a:xfrm>
          </p:grpSpPr>
          <p:cxnSp>
            <p:nvCxnSpPr>
              <p:cNvPr id="46" name="Straight Connector 45"/>
              <p:cNvCxnSpPr/>
              <p:nvPr/>
            </p:nvCxnSpPr>
            <p:spPr>
              <a:xfrm>
                <a:off x="1262153" y="308253"/>
                <a:ext cx="32004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19525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2181086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2413689" y="20828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2638379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2869477" y="215652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3099713" y="217204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33241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>
                <a:off x="3552779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37813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 Box 225"/>
              <p:cNvSpPr txBox="1"/>
              <p:nvPr/>
            </p:nvSpPr>
            <p:spPr>
              <a:xfrm>
                <a:off x="2841892" y="399982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7" name="Text Box 225"/>
              <p:cNvSpPr txBox="1"/>
              <p:nvPr/>
            </p:nvSpPr>
            <p:spPr>
              <a:xfrm>
                <a:off x="3072584" y="40140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8" name="Text Box 225"/>
              <p:cNvSpPr txBox="1"/>
              <p:nvPr/>
            </p:nvSpPr>
            <p:spPr>
              <a:xfrm>
                <a:off x="3296873" y="397912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9" name="Text Box 225"/>
              <p:cNvSpPr txBox="1"/>
              <p:nvPr/>
            </p:nvSpPr>
            <p:spPr>
              <a:xfrm>
                <a:off x="3526163" y="39815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0" name="Text Box 225"/>
              <p:cNvSpPr txBox="1"/>
              <p:nvPr/>
            </p:nvSpPr>
            <p:spPr>
              <a:xfrm>
                <a:off x="3753615" y="397877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1" name="Text Box 225"/>
              <p:cNvSpPr txBox="1"/>
              <p:nvPr/>
            </p:nvSpPr>
            <p:spPr>
              <a:xfrm>
                <a:off x="2590351" y="39843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2" name="Text Box 225"/>
              <p:cNvSpPr txBox="1"/>
              <p:nvPr/>
            </p:nvSpPr>
            <p:spPr>
              <a:xfrm>
                <a:off x="2365487" y="393891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3" name="Text Box 225"/>
              <p:cNvSpPr txBox="1"/>
              <p:nvPr/>
            </p:nvSpPr>
            <p:spPr>
              <a:xfrm>
                <a:off x="2134488" y="39780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4" name="Text Box 225"/>
              <p:cNvSpPr txBox="1"/>
              <p:nvPr/>
            </p:nvSpPr>
            <p:spPr>
              <a:xfrm>
                <a:off x="1905588" y="398293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65" name="Straight Connector 64"/>
              <p:cNvCxnSpPr/>
              <p:nvPr/>
            </p:nvCxnSpPr>
            <p:spPr>
              <a:xfrm>
                <a:off x="4005343" y="20877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4233943" y="208141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 Box 225"/>
              <p:cNvSpPr txBox="1"/>
              <p:nvPr/>
            </p:nvSpPr>
            <p:spPr>
              <a:xfrm>
                <a:off x="3978038" y="392926"/>
                <a:ext cx="635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8" name="Text Box 225"/>
              <p:cNvSpPr txBox="1"/>
              <p:nvPr/>
            </p:nvSpPr>
            <p:spPr>
              <a:xfrm>
                <a:off x="4207273" y="392926"/>
                <a:ext cx="635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69" name="Straight Connector 68"/>
              <p:cNvCxnSpPr/>
              <p:nvPr/>
            </p:nvCxnSpPr>
            <p:spPr>
              <a:xfrm>
                <a:off x="1495330" y="21896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>
                <a:off x="1727740" y="21388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 Box 225"/>
              <p:cNvSpPr txBox="1"/>
              <p:nvPr/>
            </p:nvSpPr>
            <p:spPr>
              <a:xfrm>
                <a:off x="1679956" y="399793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72" name="Text Box 225"/>
              <p:cNvSpPr txBox="1"/>
              <p:nvPr/>
            </p:nvSpPr>
            <p:spPr>
              <a:xfrm>
                <a:off x="1448906" y="403676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3496046" y="262442"/>
              <a:ext cx="948808" cy="91440"/>
              <a:chOff x="3496046" y="262442"/>
              <a:chExt cx="948808" cy="91440"/>
            </a:xfrm>
          </p:grpSpPr>
          <p:sp>
            <p:nvSpPr>
              <p:cNvPr id="44" name="Oval 43"/>
              <p:cNvSpPr/>
              <p:nvPr/>
            </p:nvSpPr>
            <p:spPr>
              <a:xfrm flipH="1">
                <a:off x="3496046" y="262442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45" name="Straight Arrow Connector 44"/>
              <p:cNvCxnSpPr/>
              <p:nvPr/>
            </p:nvCxnSpPr>
            <p:spPr>
              <a:xfrm flipH="1" flipV="1">
                <a:off x="3590193" y="308251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Group 72"/>
          <p:cNvGrpSpPr>
            <a:grpSpLocks noChangeAspect="1"/>
          </p:cNvGrpSpPr>
          <p:nvPr/>
        </p:nvGrpSpPr>
        <p:grpSpPr>
          <a:xfrm>
            <a:off x="290670" y="3500546"/>
            <a:ext cx="4023360" cy="474277"/>
            <a:chOff x="1262153" y="208141"/>
            <a:chExt cx="3200400" cy="377780"/>
          </a:xfrm>
        </p:grpSpPr>
        <p:grpSp>
          <p:nvGrpSpPr>
            <p:cNvPr id="74" name="Group 73"/>
            <p:cNvGrpSpPr/>
            <p:nvPr/>
          </p:nvGrpSpPr>
          <p:grpSpPr>
            <a:xfrm>
              <a:off x="1262153" y="208141"/>
              <a:ext cx="3200400" cy="377780"/>
              <a:chOff x="1262153" y="208141"/>
              <a:chExt cx="3200400" cy="377780"/>
            </a:xfrm>
          </p:grpSpPr>
          <p:cxnSp>
            <p:nvCxnSpPr>
              <p:cNvPr id="78" name="Straight Connector 77"/>
              <p:cNvCxnSpPr/>
              <p:nvPr/>
            </p:nvCxnSpPr>
            <p:spPr>
              <a:xfrm>
                <a:off x="1262153" y="308253"/>
                <a:ext cx="320040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19525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2181086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2413689" y="208283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>
                <a:off x="2638379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>
                <a:off x="2869477" y="215652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>
                <a:off x="3099713" y="217204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33241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3552779" y="213006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3781379" y="213611"/>
                <a:ext cx="0" cy="18277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 Box 225"/>
              <p:cNvSpPr txBox="1"/>
              <p:nvPr/>
            </p:nvSpPr>
            <p:spPr>
              <a:xfrm>
                <a:off x="2841892" y="399982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89" name="Text Box 225"/>
              <p:cNvSpPr txBox="1"/>
              <p:nvPr/>
            </p:nvSpPr>
            <p:spPr>
              <a:xfrm>
                <a:off x="3072584" y="40140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0" name="Text Box 225"/>
              <p:cNvSpPr txBox="1"/>
              <p:nvPr/>
            </p:nvSpPr>
            <p:spPr>
              <a:xfrm>
                <a:off x="3296873" y="397912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1" name="Text Box 225"/>
              <p:cNvSpPr txBox="1"/>
              <p:nvPr/>
            </p:nvSpPr>
            <p:spPr>
              <a:xfrm>
                <a:off x="3526163" y="398154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2" name="Text Box 225"/>
              <p:cNvSpPr txBox="1"/>
              <p:nvPr/>
            </p:nvSpPr>
            <p:spPr>
              <a:xfrm>
                <a:off x="3753615" y="397877"/>
                <a:ext cx="64135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3" name="Text Box 225"/>
              <p:cNvSpPr txBox="1"/>
              <p:nvPr/>
            </p:nvSpPr>
            <p:spPr>
              <a:xfrm>
                <a:off x="2590351" y="398430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4" name="Text Box 225"/>
              <p:cNvSpPr txBox="1"/>
              <p:nvPr/>
            </p:nvSpPr>
            <p:spPr>
              <a:xfrm>
                <a:off x="2365487" y="393891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5" name="Text Box 225"/>
              <p:cNvSpPr txBox="1"/>
              <p:nvPr/>
            </p:nvSpPr>
            <p:spPr>
              <a:xfrm>
                <a:off x="2134488" y="397807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96" name="Text Box 225"/>
              <p:cNvSpPr txBox="1"/>
              <p:nvPr/>
            </p:nvSpPr>
            <p:spPr>
              <a:xfrm>
                <a:off x="1905588" y="398293"/>
                <a:ext cx="101600" cy="182778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97" name="Straight Connector 96"/>
              <p:cNvCxnSpPr/>
              <p:nvPr/>
            </p:nvCxnSpPr>
            <p:spPr>
              <a:xfrm>
                <a:off x="4005343" y="20877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4233943" y="208141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Text Box 225"/>
              <p:cNvSpPr txBox="1"/>
              <p:nvPr/>
            </p:nvSpPr>
            <p:spPr>
              <a:xfrm>
                <a:off x="3978038" y="392926"/>
                <a:ext cx="635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00" name="Text Box 225"/>
              <p:cNvSpPr txBox="1"/>
              <p:nvPr/>
            </p:nvSpPr>
            <p:spPr>
              <a:xfrm>
                <a:off x="4207273" y="392926"/>
                <a:ext cx="635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01" name="Straight Connector 100"/>
              <p:cNvCxnSpPr/>
              <p:nvPr/>
            </p:nvCxnSpPr>
            <p:spPr>
              <a:xfrm>
                <a:off x="1495330" y="21896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1727740" y="213886"/>
                <a:ext cx="0" cy="18224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Text Box 225"/>
              <p:cNvSpPr txBox="1"/>
              <p:nvPr/>
            </p:nvSpPr>
            <p:spPr>
              <a:xfrm>
                <a:off x="1679956" y="399793"/>
                <a:ext cx="101600" cy="18288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04" name="Text Box 225"/>
              <p:cNvSpPr txBox="1"/>
              <p:nvPr/>
            </p:nvSpPr>
            <p:spPr>
              <a:xfrm>
                <a:off x="1448906" y="403676"/>
                <a:ext cx="101600" cy="18224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1908533" y="258430"/>
              <a:ext cx="948810" cy="91440"/>
              <a:chOff x="1908533" y="258430"/>
              <a:chExt cx="948810" cy="91440"/>
            </a:xfrm>
          </p:grpSpPr>
          <p:sp>
            <p:nvSpPr>
              <p:cNvPr id="76" name="Oval 75"/>
              <p:cNvSpPr/>
              <p:nvPr/>
            </p:nvSpPr>
            <p:spPr>
              <a:xfrm flipH="1">
                <a:off x="1908533" y="258430"/>
                <a:ext cx="91440" cy="9144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77" name="Straight Arrow Connector 76"/>
              <p:cNvCxnSpPr/>
              <p:nvPr/>
            </p:nvCxnSpPr>
            <p:spPr>
              <a:xfrm flipH="1" flipV="1">
                <a:off x="2002682" y="304239"/>
                <a:ext cx="854661" cy="331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5" name="Group 104"/>
          <p:cNvGrpSpPr>
            <a:grpSpLocks noChangeAspect="1"/>
          </p:cNvGrpSpPr>
          <p:nvPr/>
        </p:nvGrpSpPr>
        <p:grpSpPr>
          <a:xfrm>
            <a:off x="4662791" y="3486150"/>
            <a:ext cx="4023360" cy="478550"/>
            <a:chOff x="171412" y="809263"/>
            <a:chExt cx="3198495" cy="381000"/>
          </a:xfrm>
        </p:grpSpPr>
        <p:grpSp>
          <p:nvGrpSpPr>
            <p:cNvPr id="106" name="Group 105"/>
            <p:cNvGrpSpPr/>
            <p:nvPr/>
          </p:nvGrpSpPr>
          <p:grpSpPr>
            <a:xfrm>
              <a:off x="171412" y="809263"/>
              <a:ext cx="3198495" cy="381000"/>
              <a:chOff x="0" y="0"/>
              <a:chExt cx="3199130" cy="381000"/>
            </a:xfrm>
          </p:grpSpPr>
          <p:cxnSp>
            <p:nvCxnSpPr>
              <p:cNvPr id="110" name="Straight Connector 109"/>
              <p:cNvCxnSpPr/>
              <p:nvPr/>
            </p:nvCxnSpPr>
            <p:spPr>
              <a:xfrm>
                <a:off x="0" y="106045"/>
                <a:ext cx="319913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>
                <a:off x="237490" y="5715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/>
              <p:cNvCxnSpPr/>
              <p:nvPr/>
            </p:nvCxnSpPr>
            <p:spPr>
              <a:xfrm>
                <a:off x="462280" y="10795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>
                <a:off x="693420" y="13335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/>
              <p:cNvCxnSpPr/>
              <p:nvPr/>
            </p:nvCxnSpPr>
            <p:spPr>
              <a:xfrm>
                <a:off x="923925" y="14605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/>
              <p:cNvCxnSpPr/>
              <p:nvPr/>
            </p:nvCxnSpPr>
            <p:spPr>
              <a:xfrm>
                <a:off x="1148080" y="11430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>
                <a:off x="1376680" y="10795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>
              <a:xfrm>
                <a:off x="1605280" y="11430"/>
                <a:ext cx="0" cy="18161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 Box 225"/>
              <p:cNvSpPr txBox="1"/>
              <p:nvPr/>
            </p:nvSpPr>
            <p:spPr>
              <a:xfrm>
                <a:off x="666115" y="197485"/>
                <a:ext cx="635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19" name="Text Box 225"/>
              <p:cNvSpPr txBox="1"/>
              <p:nvPr/>
            </p:nvSpPr>
            <p:spPr>
              <a:xfrm>
                <a:off x="896620" y="199390"/>
                <a:ext cx="635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0" name="Text Box 225"/>
              <p:cNvSpPr txBox="1"/>
              <p:nvPr/>
            </p:nvSpPr>
            <p:spPr>
              <a:xfrm>
                <a:off x="1120775" y="195580"/>
                <a:ext cx="62865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1" name="Text Box 225"/>
              <p:cNvSpPr txBox="1"/>
              <p:nvPr/>
            </p:nvSpPr>
            <p:spPr>
              <a:xfrm>
                <a:off x="1350010" y="195580"/>
                <a:ext cx="62865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3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2" name="Text Box 225"/>
              <p:cNvSpPr txBox="1"/>
              <p:nvPr/>
            </p:nvSpPr>
            <p:spPr>
              <a:xfrm>
                <a:off x="1577340" y="195580"/>
                <a:ext cx="62865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3" name="Text Box 225"/>
              <p:cNvSpPr txBox="1"/>
              <p:nvPr/>
            </p:nvSpPr>
            <p:spPr>
              <a:xfrm>
                <a:off x="414621" y="195814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-1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4" name="Text Box 225"/>
              <p:cNvSpPr txBox="1"/>
              <p:nvPr/>
            </p:nvSpPr>
            <p:spPr>
              <a:xfrm>
                <a:off x="189842" y="191370"/>
                <a:ext cx="101600" cy="18161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-2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829435" y="6350"/>
                <a:ext cx="0" cy="18097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2058035" y="5715"/>
                <a:ext cx="0" cy="18097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Text Box 225"/>
              <p:cNvSpPr txBox="1"/>
              <p:nvPr/>
            </p:nvSpPr>
            <p:spPr>
              <a:xfrm>
                <a:off x="1802130" y="190501"/>
                <a:ext cx="62230" cy="18097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5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8" name="Text Box 225"/>
              <p:cNvSpPr txBox="1"/>
              <p:nvPr/>
            </p:nvSpPr>
            <p:spPr>
              <a:xfrm>
                <a:off x="2031365" y="190501"/>
                <a:ext cx="62230" cy="18097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6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29" name="Straight Connector 128"/>
              <p:cNvCxnSpPr/>
              <p:nvPr/>
            </p:nvCxnSpPr>
            <p:spPr>
              <a:xfrm>
                <a:off x="2286000" y="5080"/>
                <a:ext cx="0" cy="18097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2514600" y="5715"/>
                <a:ext cx="0" cy="180975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 Box 225"/>
              <p:cNvSpPr txBox="1"/>
              <p:nvPr/>
            </p:nvSpPr>
            <p:spPr>
              <a:xfrm>
                <a:off x="2259330" y="189865"/>
                <a:ext cx="62230" cy="18097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7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2" name="Text Box 225"/>
              <p:cNvSpPr txBox="1"/>
              <p:nvPr/>
            </p:nvSpPr>
            <p:spPr>
              <a:xfrm>
                <a:off x="2486660" y="189865"/>
                <a:ext cx="62230" cy="18097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8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33" name="Straight Connector 132"/>
              <p:cNvCxnSpPr/>
              <p:nvPr/>
            </p:nvCxnSpPr>
            <p:spPr>
              <a:xfrm>
                <a:off x="2738755" y="635"/>
                <a:ext cx="0" cy="18034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>
              <a:xfrm>
                <a:off x="2967355" y="0"/>
                <a:ext cx="0" cy="18034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5" name="Text Box 225"/>
              <p:cNvSpPr txBox="1"/>
              <p:nvPr/>
            </p:nvSpPr>
            <p:spPr>
              <a:xfrm>
                <a:off x="2711450" y="184785"/>
                <a:ext cx="61595" cy="180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9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6" name="Text Box 225"/>
              <p:cNvSpPr txBox="1"/>
              <p:nvPr/>
            </p:nvSpPr>
            <p:spPr>
              <a:xfrm>
                <a:off x="2907665" y="184785"/>
                <a:ext cx="120650" cy="18034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200" b="1">
                    <a:solidFill>
                      <a:srgbClr val="0070C0"/>
                    </a:solidFill>
                    <a:effectLst/>
                    <a:latin typeface="Times New Roman"/>
                    <a:ea typeface="Calibri"/>
                  </a:rPr>
                  <a:t>10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1774819" y="861442"/>
              <a:ext cx="951550" cy="91289"/>
              <a:chOff x="1603722" y="52266"/>
              <a:chExt cx="951737" cy="91440"/>
            </a:xfrm>
          </p:grpSpPr>
          <p:sp>
            <p:nvSpPr>
              <p:cNvPr id="108" name="Oval 107"/>
              <p:cNvSpPr/>
              <p:nvPr/>
            </p:nvSpPr>
            <p:spPr>
              <a:xfrm flipH="1">
                <a:off x="2464019" y="52266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none" lIns="27432" tIns="27432" rIns="27432" bIns="2743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00"/>
              </a:p>
            </p:txBody>
          </p:sp>
          <p:cxnSp>
            <p:nvCxnSpPr>
              <p:cNvPr id="109" name="Straight Arrow Connector 108"/>
              <p:cNvCxnSpPr/>
              <p:nvPr/>
            </p:nvCxnSpPr>
            <p:spPr>
              <a:xfrm flipV="1">
                <a:off x="1603722" y="102797"/>
                <a:ext cx="854075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round/>
                <a:headEnd type="triangle" w="med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4139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recognize and check solutions of inequalities; and</a:t>
            </a:r>
          </a:p>
          <a:p>
            <a:pPr marL="0" indent="0" algn="ctr">
              <a:buNone/>
            </a:pPr>
            <a:r>
              <a:rPr lang="en-US" sz="2400" dirty="0" smtClean="0"/>
              <a:t>graph inequalities 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Inequality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Solution of an Equality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Graph of </a:t>
            </a:r>
            <a:r>
              <a:rPr lang="en-US" sz="2400" dirty="0"/>
              <a:t>an Equality</a:t>
            </a: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INEQUALITIES AND THEIR 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INEQUALITY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is a mathematical sentence that uses an inequality symbol to compare the values of two expressions.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1749467"/>
                  </p:ext>
                </p:extLst>
              </p:nvPr>
            </p:nvGraphicFramePr>
            <p:xfrm>
              <a:off x="350520" y="1581150"/>
              <a:ext cx="8412480" cy="3124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/>
                    <a:gridCol w="1371600"/>
                    <a:gridCol w="2103120"/>
                    <a:gridCol w="2103120"/>
                    <a:gridCol w="1463040"/>
                  </a:tblGrid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</a:rPr>
                                <m:t>&gt;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≠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CC"/>
                        </a:solid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less than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0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under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below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lower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fewer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shorter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smaller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beneath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a better deal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greater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0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more than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above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over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larger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exceeds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increased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longer than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higher than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less than or equal to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0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maximum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bottom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not greater than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at most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no more than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greater than or equal to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0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minimum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top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not less than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at least 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not equal to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not the same as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different from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differs from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1749467"/>
                  </p:ext>
                </p:extLst>
              </p:nvPr>
            </p:nvGraphicFramePr>
            <p:xfrm>
              <a:off x="350520" y="1581150"/>
              <a:ext cx="8412480" cy="3124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/>
                    <a:gridCol w="1371600"/>
                    <a:gridCol w="2103120"/>
                    <a:gridCol w="2103120"/>
                    <a:gridCol w="1463040"/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44" r="-513333" b="-78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444" r="-413333" b="-78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30725" r="-169565" b="-78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30725" r="-69565" b="-78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475417" b="-785000"/>
                          </a:stretch>
                        </a:blipFill>
                      </a:tcPr>
                    </a:tc>
                  </a:tr>
                  <a:tr h="275844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less than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0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under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below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lower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fewer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shorter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smaller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beneath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a better deal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greater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0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more than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above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over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larger than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exceeds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increased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longer than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higher than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less than or equal to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0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maximum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bottom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not greater than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at most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no more than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greater than or equal to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0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minimum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top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not less than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at least 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not equal to 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1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not the same as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is different from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1400" dirty="0">
                              <a:effectLst/>
                              <a:latin typeface="Calibri"/>
                            </a:rPr>
                            <a:t>differs from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Determine if each inequality is true or false.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2929235"/>
                  </p:ext>
                </p:extLst>
              </p:nvPr>
            </p:nvGraphicFramePr>
            <p:xfrm>
              <a:off x="152400" y="1352550"/>
              <a:ext cx="87782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2929235"/>
                  </p:ext>
                </p:extLst>
              </p:nvPr>
            </p:nvGraphicFramePr>
            <p:xfrm>
              <a:off x="152400" y="1352550"/>
              <a:ext cx="87782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7111" r="-114286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7111" b="-100000"/>
                          </a:stretch>
                        </a:blipFill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286" t="-107111" r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8571" t="-10711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971800" y="2647950"/>
            <a:ext cx="91440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772400" y="2647950"/>
            <a:ext cx="91440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7772400" y="1276350"/>
            <a:ext cx="9144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971800" y="1276350"/>
            <a:ext cx="9144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09600" y="3105150"/>
            <a:ext cx="137160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029200" y="3105150"/>
            <a:ext cx="1371600" cy="5486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029200" y="1733550"/>
            <a:ext cx="155448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09600" y="1733550"/>
            <a:ext cx="109728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Determine if each inequality is true or false.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219335"/>
                  </p:ext>
                </p:extLst>
              </p:nvPr>
            </p:nvGraphicFramePr>
            <p:xfrm>
              <a:off x="152400" y="1352550"/>
              <a:ext cx="87782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1554480"/>
                    <a:gridCol w="548640"/>
                    <a:gridCol w="2743200"/>
                    <a:gridCol w="109728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TRUE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TRUE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≤−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FALSE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FALSE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9219335"/>
                  </p:ext>
                </p:extLst>
              </p:nvPr>
            </p:nvGraphicFramePr>
            <p:xfrm>
              <a:off x="152400" y="1352550"/>
              <a:ext cx="877824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1554480"/>
                    <a:gridCol w="548640"/>
                    <a:gridCol w="2743200"/>
                    <a:gridCol w="109728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21333" r="-260000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TRUE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21333" r="-40000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TRUE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60667" r="-260000" b="-1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</a:rPr>
                            <a:t> 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60667" r="-40000" b="-1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321333" r="-26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FALSE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321333" r="-4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FALSE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210667" r="-2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80000" t="-210667" r="-4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6520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Write each algebraic expression from the verbal expression.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3685107"/>
                  </p:ext>
                </p:extLst>
              </p:nvPr>
            </p:nvGraphicFramePr>
            <p:xfrm>
              <a:off x="152400" y="1657350"/>
              <a:ext cx="7025196" cy="2926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6476556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sum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16 is greater than or equal to 32.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product of 13 and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is less than 36.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difference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9 is greater than 21. 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ratio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4 is less than or equal to 15.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3685107"/>
                  </p:ext>
                </p:extLst>
              </p:nvPr>
            </p:nvGraphicFramePr>
            <p:xfrm>
              <a:off x="152400" y="1657350"/>
              <a:ext cx="7025196" cy="2926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6476556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14167" r="-94" b="-3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114167" r="-94" b="-2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214167" r="-94" b="-1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314167" r="-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5595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162800" y="3790950"/>
            <a:ext cx="1097280" cy="82296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162800" y="3028950"/>
            <a:ext cx="164592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162800" y="2319020"/>
            <a:ext cx="155448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162800" y="1581150"/>
            <a:ext cx="18288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Write each algebraic expression from the verbal expression.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101020"/>
                  </p:ext>
                </p:extLst>
              </p:nvPr>
            </p:nvGraphicFramePr>
            <p:xfrm>
              <a:off x="152400" y="1657350"/>
              <a:ext cx="8906383" cy="2926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6476556"/>
                    <a:gridCol w="1881187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sum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16 is greater than or equal to 32.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product of 13 and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is less than 36.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difference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9 is greater than 21. 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𝟗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The ratio of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</a:rPr>
                            <a:t> and 4 is less than or equal to 15.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101020"/>
                  </p:ext>
                </p:extLst>
              </p:nvPr>
            </p:nvGraphicFramePr>
            <p:xfrm>
              <a:off x="152400" y="1657350"/>
              <a:ext cx="8906383" cy="2926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6476556"/>
                    <a:gridCol w="1881187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14167" r="-2919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2816" t="-14167" r="-324" b="-3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114167" r="-2919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2816" t="-114167" r="-324" b="-2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214167" r="-2919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2816" t="-214167" r="-324" b="-1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8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8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8475" t="-314167" r="-29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2816" t="-314167" r="-32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34017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INEQUALITIES AND THEIR 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SOLUTION OF AN INEQUALITY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is any number that produces a true statement when it is substituted for the variable in the inequality.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>
                <a:latin typeface="Cambria" panose="02040503050406030204" pitchFamily="18" charset="0"/>
              </a:rPr>
              <a:t>INEQUALITIES AND THEIR GRAPHS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3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Determine whether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𝟔</m:t>
                    </m:r>
                  </m:oMath>
                </a14:m>
                <a:r>
                  <a:rPr lang="en-US" sz="2400" dirty="0"/>
                  <a:t> is the solution for each inequality.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247854"/>
                  </p:ext>
                </p:extLst>
              </p:nvPr>
            </p:nvGraphicFramePr>
            <p:xfrm>
              <a:off x="152400" y="16573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&lt;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≥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𝟔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&gt;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≤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247854"/>
                  </p:ext>
                </p:extLst>
              </p:nvPr>
            </p:nvGraphicFramePr>
            <p:xfrm>
              <a:off x="152400" y="1657350"/>
              <a:ext cx="8778240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3840480"/>
                    <a:gridCol w="548640"/>
                    <a:gridCol w="3840480"/>
                  </a:tblGrid>
                  <a:tr h="173736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286" t="-5614" r="-114286" b="-7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28571" t="-5614" b="-78947"/>
                          </a:stretch>
                        </a:blipFill>
                      </a:tcPr>
                    </a:tc>
                  </a:tr>
                  <a:tr h="1371600"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286" t="-133778" r="-1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b="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400" b="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4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inden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3025" marR="73025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28571" t="-13377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1610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812</Words>
  <Application>Microsoft Office PowerPoint</Application>
  <PresentationFormat>On-screen Show (16:9)</PresentationFormat>
  <Paragraphs>340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  <vt:lpstr>INEQUALITIES AND THEIR GRAPHS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93</cp:revision>
  <dcterms:created xsi:type="dcterms:W3CDTF">2016-12-20T05:05:08Z</dcterms:created>
  <dcterms:modified xsi:type="dcterms:W3CDTF">2017-01-06T09:31:56Z</dcterms:modified>
</cp:coreProperties>
</file>